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54" r:id="rId5"/>
    <p:sldId id="283" r:id="rId6"/>
    <p:sldId id="318" r:id="rId7"/>
    <p:sldId id="319" r:id="rId8"/>
    <p:sldId id="336" r:id="rId9"/>
    <p:sldId id="346" r:id="rId10"/>
    <p:sldId id="306" r:id="rId11"/>
    <p:sldId id="350" r:id="rId12"/>
    <p:sldId id="351" r:id="rId13"/>
    <p:sldId id="353" r:id="rId14"/>
    <p:sldId id="344" r:id="rId15"/>
    <p:sldId id="316" r:id="rId16"/>
    <p:sldId id="330" r:id="rId17"/>
    <p:sldId id="331" r:id="rId18"/>
    <p:sldId id="34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95165" autoAdjust="0"/>
  </p:normalViewPr>
  <p:slideViewPr>
    <p:cSldViewPr snapToGrid="0">
      <p:cViewPr varScale="1">
        <p:scale>
          <a:sx n="93" d="100"/>
          <a:sy n="93" d="100"/>
        </p:scale>
        <p:origin x="30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795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11/11/2025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392318-D484-4DA4-9447-02F445364A53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A67D8-7D29-4331-ABDF-35F1BE71DE6C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E515A6-E596-4397-B2A8-5D0CBF234C84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B60F3-4AE4-4527-A176-1E2ABA759CF7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AFE437-E8D4-4EE5-A2B1-5A71DD43B45C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26008-C736-4068-9787-1A6ECA4A291D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EA66-3BB3-42BD-9F7B-FC7AD5A0D884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F2B10-42A8-49B4-86C2-938B76B7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98DF6-1955-460C-BF0B-685532FDE0E7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12989-FC71-4301-9E22-34E0FA46E78C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F346A-4434-4F11-8307-E8E8195C83DD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BE1E9D-52CE-4620-8016-8123FC41E057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651A5-662E-4948-9AAC-B146874CF840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46D01-CDF7-4670-8E32-7363304A1B03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A8623-781C-4ED0-BED6-157DD274A0D8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C45F-2827-41E0-A60D-2EBAE8500BC1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DD76E-1C27-4B04-86B1-3847C7D1B012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8D42D5-519F-4202-A94C-E620ABD1327F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DCBE-4F49-4CAC-896D-717417966A42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53A9F-6872-4DAC-92FD-FDA05462FFD6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62E19-149D-4C94-B475-0432BA66A50E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B4A75-526B-42A9-B6F3-29B4622AAD87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DF51A-6876-4C78-84BD-D18B9B64E55E}"/>
              </a:ext>
            </a:extLst>
          </p:cNvPr>
          <p:cNvSpPr/>
          <p:nvPr userDrawn="1"/>
        </p:nvSpPr>
        <p:spPr>
          <a:xfrm>
            <a:off x="9742311" y="6371350"/>
            <a:ext cx="2017689" cy="4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on-conference-room-1181427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3F07-10C9-9E08-7861-46712B17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EB8D1E6-1C67-DCAE-A56A-087D3BE4B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5709224"/>
            <a:ext cx="6580188" cy="580921"/>
          </a:xfrm>
        </p:spPr>
        <p:txBody>
          <a:bodyPr/>
          <a:lstStyle/>
          <a:p>
            <a:r>
              <a:rPr lang="fr-FR" dirty="0"/>
              <a:t>Fonds issus du Moratoire AFD - Prêt AED/CCM1270-01</a:t>
            </a:r>
            <a:endParaRPr lang="en-US" dirty="0"/>
          </a:p>
        </p:txBody>
      </p:sp>
      <p:pic>
        <p:nvPicPr>
          <p:cNvPr id="6" name="image5.jpg" descr="Sans titre-2">
            <a:extLst>
              <a:ext uri="{FF2B5EF4-FFF2-40B4-BE49-F238E27FC236}">
                <a16:creationId xmlns:a16="http://schemas.microsoft.com/office/drawing/2014/main" id="{F95B3EEF-5DA3-32E7-EE3F-9CB101342A1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23283" y="4615437"/>
            <a:ext cx="1183939" cy="1093787"/>
          </a:xfrm>
          <a:prstGeom prst="rect">
            <a:avLst/>
          </a:prstGeom>
          <a:ln/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C28EE618-7BFF-2BD0-E4F3-F90156BEAF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B9EB6F-8B6E-2BD4-F76C-F84FB8ED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69"/>
            <a:ext cx="9152239" cy="6864181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02BD243-D945-44AC-6C59-6C8E6786DBC4}"/>
              </a:ext>
            </a:extLst>
          </p:cNvPr>
          <p:cNvSpPr txBox="1">
            <a:spLocks/>
          </p:cNvSpPr>
          <p:nvPr/>
        </p:nvSpPr>
        <p:spPr>
          <a:xfrm>
            <a:off x="8583828" y="-94190"/>
            <a:ext cx="3653066" cy="695219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60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COMMISSION    </a:t>
            </a:r>
          </a:p>
          <a:p>
            <a:pPr algn="ctr"/>
            <a:r>
              <a:rPr lang="fr-FR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    INFRASTRUCTURES </a:t>
            </a:r>
          </a:p>
          <a:p>
            <a:pPr algn="ctr"/>
            <a:r>
              <a:rPr lang="fr-FR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  DES </a:t>
            </a:r>
          </a:p>
          <a:p>
            <a:pPr algn="ctr"/>
            <a:r>
              <a:rPr lang="fr-FR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EQUIPEMENTS </a:t>
            </a:r>
          </a:p>
          <a:p>
            <a:pPr algn="ctr"/>
            <a:r>
              <a:rPr lang="fr-FR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     L’AED</a:t>
            </a:r>
            <a:br>
              <a:rPr lang="fr-FR" sz="2000" b="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2000" b="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  <a:t>Rapport d'Exécution  des Investissements sur Fonds issus du Moratoire  Suivant  </a:t>
            </a:r>
            <a:r>
              <a:rPr lang="fr-FR" sz="2800" b="0" dirty="0">
                <a:latin typeface="+mn-lt"/>
                <a:cs typeface="Times New Roman" panose="02020603050405020304" pitchFamily="18" charset="0"/>
              </a:rPr>
              <a:t>Résolution  numéro  1  du CO de  l ’ AED, du 11   Août  2022 autorisant le Président à signer  avec  l ’ AFD l’accord pour le moratoire </a:t>
            </a:r>
            <a:br>
              <a:rPr lang="fr-FR" sz="2800" dirty="0">
                <a:latin typeface="+mn-lt"/>
                <a:cs typeface="Times New Roman" panose="02020603050405020304" pitchFamily="18" charset="0"/>
              </a:rPr>
            </a:br>
            <a: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  <a:t>sur le Prêt AED-CCM1270-01</a:t>
            </a:r>
            <a:b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</a:br>
            <a: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  <a:t>(AVENANT N°5 DU 01/09/2022)</a:t>
            </a:r>
            <a:b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</a:br>
            <a:r>
              <a:rPr lang="fr-FR" sz="2800" b="0" dirty="0">
                <a:solidFill>
                  <a:srgbClr val="404040"/>
                </a:solidFill>
                <a:latin typeface="+mn-lt"/>
                <a:cs typeface="Times New Roman" panose="02020603050405020304" pitchFamily="18" charset="0"/>
              </a:rPr>
              <a:t>2023-2025</a:t>
            </a:r>
            <a:endParaRPr lang="en-US" sz="28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4" name="image4.jpg" descr="CUM'">
            <a:extLst>
              <a:ext uri="{FF2B5EF4-FFF2-40B4-BE49-F238E27FC236}">
                <a16:creationId xmlns:a16="http://schemas.microsoft.com/office/drawing/2014/main" id="{A539A51B-8CBD-4582-C5A8-78B1C8B7C4AD}"/>
              </a:ext>
            </a:extLst>
          </p:cNvPr>
          <p:cNvPicPr/>
          <p:nvPr/>
        </p:nvPicPr>
        <p:blipFill>
          <a:blip r:embed="rId4"/>
          <a:srcRect b="28728"/>
          <a:stretch>
            <a:fillRect/>
          </a:stretch>
        </p:blipFill>
        <p:spPr>
          <a:xfrm>
            <a:off x="7341000" y="53975"/>
            <a:ext cx="1032510" cy="723900"/>
          </a:xfrm>
          <a:prstGeom prst="rect">
            <a:avLst/>
          </a:prstGeom>
          <a:ln/>
        </p:spPr>
      </p:pic>
      <p:pic>
        <p:nvPicPr>
          <p:cNvPr id="15" name="image5.jpg" descr="Sans titre-2">
            <a:extLst>
              <a:ext uri="{FF2B5EF4-FFF2-40B4-BE49-F238E27FC236}">
                <a16:creationId xmlns:a16="http://schemas.microsoft.com/office/drawing/2014/main" id="{5C273651-3916-C838-EFCC-F7606F9744F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183939" cy="1093787"/>
          </a:xfrm>
          <a:prstGeom prst="rect">
            <a:avLst/>
          </a:prstGeom>
          <a:ln/>
        </p:spPr>
      </p:pic>
      <p:pic>
        <p:nvPicPr>
          <p:cNvPr id="16" name="image6.png">
            <a:extLst>
              <a:ext uri="{FF2B5EF4-FFF2-40B4-BE49-F238E27FC236}">
                <a16:creationId xmlns:a16="http://schemas.microsoft.com/office/drawing/2014/main" id="{49E1EECF-A241-2737-BF7E-2E571E498C6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495864" y="53975"/>
            <a:ext cx="1965480" cy="8266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5120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1C2D-C41E-52D4-FE3F-66413AA6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AA1E-1DF3-CA93-81DB-CA1EE161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8710"/>
            <a:ext cx="11340000" cy="432000"/>
          </a:xfrm>
        </p:spPr>
        <p:txBody>
          <a:bodyPr/>
          <a:lstStyle/>
          <a:p>
            <a:r>
              <a:rPr lang="en-US" dirty="0"/>
              <a:t>1.  </a:t>
            </a:r>
            <a:r>
              <a:rPr lang="en-US" dirty="0" err="1"/>
              <a:t>Investissements</a:t>
            </a:r>
            <a:r>
              <a:rPr lang="en-US" dirty="0"/>
              <a:t> </a:t>
            </a:r>
            <a:r>
              <a:rPr lang="en-US" dirty="0" err="1"/>
              <a:t>réalisés</a:t>
            </a:r>
            <a:r>
              <a:rPr lang="en-US" dirty="0"/>
              <a:t> – Tableau </a:t>
            </a:r>
            <a:r>
              <a:rPr lang="en-US" dirty="0" err="1"/>
              <a:t>Récapitulatif</a:t>
            </a:r>
            <a:r>
              <a:rPr lang="en-US" dirty="0"/>
              <a:t> par Lot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A254-FD9F-8E28-A247-D9BE26C41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8B28FC-1D2B-91BC-4AE5-A064D6109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BB818F-1360-D81E-5945-71DB52E88E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C5F8AFF-99A9-0BDA-59CF-8D54B3D68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809400"/>
              </p:ext>
            </p:extLst>
          </p:nvPr>
        </p:nvGraphicFramePr>
        <p:xfrm>
          <a:off x="174171" y="675358"/>
          <a:ext cx="7760427" cy="56959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60427">
                  <a:extLst>
                    <a:ext uri="{9D8B030D-6E8A-4147-A177-3AD203B41FA5}">
                      <a16:colId xmlns:a16="http://schemas.microsoft.com/office/drawing/2014/main" val="2626828278"/>
                    </a:ext>
                  </a:extLst>
                </a:gridCol>
              </a:tblGrid>
              <a:tr h="1547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5 : </a:t>
                      </a:r>
                    </a:p>
                    <a:p>
                      <a:pPr algn="just" fontAlgn="ctr">
                        <a:buNone/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Equipements biochimie, physiologie, hématologie, microbiologie, Equipements d'Anatomie, CUM, Equipements de Radiologie, Equipements d'Ophtalmologie, Equipements de Biologie Clinique, Equipements de Maso-Kinésithérapie, Equipements de Gynécologie Obstétrique, Equipements de Banque de Sang, Equipements d'Anatomie Pathologie, Equipements Pour Bloc Opératoire,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equipements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odontostomatologie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816419"/>
                  </a:ext>
                </a:extLst>
              </a:tr>
              <a:tr h="10317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6 : </a:t>
                      </a:r>
                    </a:p>
                    <a:p>
                      <a:pPr algn="just" fontAlgn="ctr">
                        <a:buNone/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Equipements des laboratoires de la FST, Construction d'un bâtiment à ossature mixte, Matériels et matériaux à ossature métallique, Travaux de préparation de la plateforme, d'assemblage et montage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9748095"/>
                  </a:ext>
                </a:extLst>
              </a:tr>
              <a:tr h="20634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Lot 7: </a:t>
                      </a:r>
                    </a:p>
                    <a:p>
                      <a:pPr algn="just" fontAlgn="ctr">
                        <a:buNone/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Travaux de réalisation d'un local compresseur et alimentation du laboratoire de génie biomédical, Travaux de fourniture et de pose fibre optique, Acquisition matériel et équipements de la filière pharmacie (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Seeding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labs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USA), Travaux d'installation d'une source alternative de protection des serveurs de l’UdM, Travaux de fourniture et installation du matériel en médecine et pharmacie, Acquisition groupe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electrogène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(ensemble campus)</a:t>
                      </a:r>
                    </a:p>
                    <a:p>
                      <a:pPr algn="just" fontAlgn="ctr">
                        <a:buNone/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 et Douane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2024791"/>
                  </a:ext>
                </a:extLst>
              </a:tr>
              <a:tr h="105322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0486784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000C6596-E375-3209-6877-72C632A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256" y="644470"/>
            <a:ext cx="3712706" cy="27845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1EAC58-C007-4B08-BD4C-4DC02BB1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99" y="3358070"/>
            <a:ext cx="3740363" cy="29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Bilan Financier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36288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D90824-E640-F9D0-8610-8E5C0405FA0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641521"/>
            <a:ext cx="1482725" cy="525833"/>
          </a:xfrm>
        </p:spPr>
        <p:txBody>
          <a:bodyPr/>
          <a:lstStyle/>
          <a:p>
            <a:pPr algn="ctr"/>
            <a:r>
              <a:rPr lang="fr-FR" b="1" dirty="0"/>
              <a:t>Chiffres clés: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CBA1D2-013B-481E-A698-C0D02D647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75713"/>
              </p:ext>
            </p:extLst>
          </p:nvPr>
        </p:nvGraphicFramePr>
        <p:xfrm>
          <a:off x="885826" y="2784753"/>
          <a:ext cx="10610847" cy="156789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362199">
                  <a:extLst>
                    <a:ext uri="{9D8B030D-6E8A-4147-A177-3AD203B41FA5}">
                      <a16:colId xmlns:a16="http://schemas.microsoft.com/office/drawing/2014/main" val="4207834411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3665954436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1079003957"/>
                    </a:ext>
                  </a:extLst>
                </a:gridCol>
                <a:gridCol w="3124198">
                  <a:extLst>
                    <a:ext uri="{9D8B030D-6E8A-4147-A177-3AD203B41FA5}">
                      <a16:colId xmlns:a16="http://schemas.microsoft.com/office/drawing/2014/main" val="2707596431"/>
                    </a:ext>
                  </a:extLst>
                </a:gridCol>
              </a:tblGrid>
              <a:tr h="514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M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Cumul des fonds collectés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M" sz="1400" dirty="0">
                          <a:solidFill>
                            <a:schemeClr val="bg1"/>
                          </a:solidFill>
                          <a:effectLst/>
                        </a:rPr>
                        <a:t>Intérêt sur prêt payés à l’AFD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M" sz="1400" dirty="0">
                          <a:solidFill>
                            <a:schemeClr val="bg1"/>
                          </a:solidFill>
                          <a:effectLst/>
                        </a:rPr>
                        <a:t>Cumul payé aux fournisseurs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M" sz="1400" dirty="0">
                          <a:solidFill>
                            <a:schemeClr val="bg1"/>
                          </a:solidFill>
                          <a:effectLst/>
                        </a:rPr>
                        <a:t>Versements en faveur des impôts</a:t>
                      </a:r>
                      <a:endParaRPr lang="fr-F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441483"/>
                  </a:ext>
                </a:extLst>
              </a:tr>
              <a:tr h="564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</a:rPr>
                        <a:t>1.488.000.000 FCFA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205.934.237 FCFA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1.149.701.055 FCFA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121.762.205 FCFA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60624"/>
                  </a:ext>
                </a:extLst>
              </a:tr>
              <a:tr h="4892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(13,84%)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(77,26%) 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(8,18%)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88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5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/>
              <a:t>Galerie photo</a:t>
            </a:r>
            <a:endParaRPr lang="en-US" sz="4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 et Perspectives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9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37" y="111649"/>
            <a:ext cx="4461276" cy="43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Galerie des </a:t>
            </a:r>
            <a:r>
              <a:rPr lang="en-US" sz="2000" dirty="0" err="1"/>
              <a:t>réalisations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Image 64">
            <a:extLst>
              <a:ext uri="{FF2B5EF4-FFF2-40B4-BE49-F238E27FC236}">
                <a16:creationId xmlns:a16="http://schemas.microsoft.com/office/drawing/2014/main" id="{739F8CF2-35B8-4EA0-827D-F9DED2EA24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90" y="3896927"/>
            <a:ext cx="3781168" cy="284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3BD3D5-0964-339A-C81C-25171F68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" y="426195"/>
            <a:ext cx="3815325" cy="30028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9D3B41-0A67-4D75-4260-89D6C871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58" y="3904591"/>
            <a:ext cx="4506642" cy="28342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7ED7A8F-1365-A0A9-A7CA-9185D6996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09" y="418531"/>
            <a:ext cx="3902530" cy="301047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8E3019C-2744-0636-68B2-EF420719D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039" y="426194"/>
            <a:ext cx="4013961" cy="301047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370448F-2422-5206-E51D-A861F2151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83" y="3877345"/>
            <a:ext cx="3815325" cy="2861493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7DBBCB9-CF9B-408F-CED7-BF116ED3C785}"/>
              </a:ext>
            </a:extLst>
          </p:cNvPr>
          <p:cNvSpPr txBox="1">
            <a:spLocks/>
          </p:cNvSpPr>
          <p:nvPr/>
        </p:nvSpPr>
        <p:spPr>
          <a:xfrm>
            <a:off x="4707184" y="3675931"/>
            <a:ext cx="270687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Groupe electrogene </a:t>
            </a:r>
            <a:r>
              <a:rPr lang="en-US" sz="1600" dirty="0" err="1"/>
              <a:t>banekane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254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95" y="101700"/>
            <a:ext cx="3818670" cy="43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Galerie des </a:t>
            </a:r>
            <a:r>
              <a:rPr lang="en-US" sz="2400" dirty="0" err="1"/>
              <a:t>réalisations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2927102-FF92-466D-B68B-6D694FFF1D17}"/>
              </a:ext>
            </a:extLst>
          </p:cNvPr>
          <p:cNvSpPr txBox="1">
            <a:spLocks/>
          </p:cNvSpPr>
          <p:nvPr/>
        </p:nvSpPr>
        <p:spPr>
          <a:xfrm>
            <a:off x="420113" y="2950768"/>
            <a:ext cx="5472000" cy="478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21043D-A357-74F5-0517-E1AD1ADDE014}"/>
              </a:ext>
            </a:extLst>
          </p:cNvPr>
          <p:cNvSpPr txBox="1">
            <a:spLocks/>
          </p:cNvSpPr>
          <p:nvPr/>
        </p:nvSpPr>
        <p:spPr>
          <a:xfrm>
            <a:off x="4648356" y="576598"/>
            <a:ext cx="359479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Laboratoire</a:t>
            </a:r>
            <a:r>
              <a:rPr lang="en-US" sz="1600" dirty="0"/>
              <a:t> de </a:t>
            </a:r>
            <a:r>
              <a:rPr lang="en-US" sz="1600" dirty="0" err="1"/>
              <a:t>préclinique</a:t>
            </a:r>
            <a:r>
              <a:rPr lang="en-US" sz="1600" dirty="0"/>
              <a:t> </a:t>
            </a:r>
            <a:r>
              <a:rPr lang="en-US" sz="1600" dirty="0" err="1"/>
              <a:t>dentaire</a:t>
            </a:r>
            <a:endParaRPr lang="en-US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C0AF868-62D9-F29C-EB42-CCEAD187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344" y="782595"/>
            <a:ext cx="3991904" cy="2891026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84A1D490-F8B4-2F47-BE37-149D79F9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" y="864000"/>
            <a:ext cx="4193150" cy="27936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DFC27F5-C347-0326-F1F2-556B0533984C}"/>
              </a:ext>
            </a:extLst>
          </p:cNvPr>
          <p:cNvSpPr txBox="1">
            <a:spLocks/>
          </p:cNvSpPr>
          <p:nvPr/>
        </p:nvSpPr>
        <p:spPr>
          <a:xfrm>
            <a:off x="839933" y="645643"/>
            <a:ext cx="234728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Laboratoire</a:t>
            </a:r>
            <a:r>
              <a:rPr lang="en-US" sz="1600" dirty="0"/>
              <a:t> </a:t>
            </a:r>
            <a:r>
              <a:rPr lang="en-US" sz="1600" dirty="0" err="1"/>
              <a:t>prodeso</a:t>
            </a:r>
            <a:r>
              <a:rPr lang="en-US" sz="1600" dirty="0"/>
              <a:t>-FST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2123239-3F1D-76C5-E3B8-2394C3C4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245" y="782594"/>
            <a:ext cx="3996000" cy="2891027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169DBF0-05F2-6617-765D-4E40858B785E}"/>
              </a:ext>
            </a:extLst>
          </p:cNvPr>
          <p:cNvSpPr txBox="1">
            <a:spLocks/>
          </p:cNvSpPr>
          <p:nvPr/>
        </p:nvSpPr>
        <p:spPr>
          <a:xfrm>
            <a:off x="8963955" y="576598"/>
            <a:ext cx="2243116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Laboratoire</a:t>
            </a:r>
            <a:r>
              <a:rPr lang="en-US" sz="1600" dirty="0"/>
              <a:t> </a:t>
            </a:r>
            <a:r>
              <a:rPr lang="en-US" sz="1600" dirty="0" err="1"/>
              <a:t>Médecine</a:t>
            </a:r>
            <a:endParaRPr lang="en-US" sz="16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A9EE944-86B6-530A-6F6C-C8859782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40" y="3657600"/>
            <a:ext cx="3854702" cy="3061890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F3EBBB7-7684-D443-7D84-7F33D4C2D571}"/>
              </a:ext>
            </a:extLst>
          </p:cNvPr>
          <p:cNvSpPr txBox="1">
            <a:spLocks/>
          </p:cNvSpPr>
          <p:nvPr/>
        </p:nvSpPr>
        <p:spPr>
          <a:xfrm>
            <a:off x="5126242" y="3739005"/>
            <a:ext cx="234728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Laboratoire</a:t>
            </a:r>
            <a:r>
              <a:rPr lang="en-US" sz="1600" dirty="0"/>
              <a:t> </a:t>
            </a:r>
            <a:r>
              <a:rPr lang="en-US" sz="1600" dirty="0" err="1"/>
              <a:t>Pharmacie</a:t>
            </a:r>
            <a:endParaRPr lang="en-US" sz="1600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9646095B-AB85-18BF-92C3-16FC95FF1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0" y="3694409"/>
            <a:ext cx="4193150" cy="3061891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7444E6E-75D4-C36E-452F-F86094987CBB}"/>
              </a:ext>
            </a:extLst>
          </p:cNvPr>
          <p:cNvSpPr txBox="1">
            <a:spLocks/>
          </p:cNvSpPr>
          <p:nvPr/>
        </p:nvSpPr>
        <p:spPr>
          <a:xfrm>
            <a:off x="569782" y="3739005"/>
            <a:ext cx="234728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Laboratoire</a:t>
            </a:r>
            <a:r>
              <a:rPr lang="en-US" sz="1600" dirty="0"/>
              <a:t> </a:t>
            </a:r>
            <a:r>
              <a:rPr lang="en-US" sz="1600" dirty="0" err="1"/>
              <a:t>Médecine</a:t>
            </a:r>
            <a:endParaRPr lang="en-US" sz="1600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CC6D199-F162-19F4-0DA5-4CBA2DE9D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438" y="3741461"/>
            <a:ext cx="3970707" cy="2978030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2BD5702-CA34-38D0-AC1D-D6A55319AA97}"/>
              </a:ext>
            </a:extLst>
          </p:cNvPr>
          <p:cNvSpPr txBox="1">
            <a:spLocks/>
          </p:cNvSpPr>
          <p:nvPr/>
        </p:nvSpPr>
        <p:spPr>
          <a:xfrm>
            <a:off x="8517924" y="3800788"/>
            <a:ext cx="3472686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Box Consultation et </a:t>
            </a:r>
            <a:r>
              <a:rPr lang="en-US" sz="1600" dirty="0" err="1"/>
              <a:t>Soins</a:t>
            </a:r>
            <a:r>
              <a:rPr lang="en-US" sz="1600" dirty="0"/>
              <a:t> </a:t>
            </a:r>
            <a:r>
              <a:rPr lang="en-US" sz="1600" dirty="0" err="1"/>
              <a:t>Dentaires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546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13" y="103458"/>
            <a:ext cx="2840125" cy="43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Galerie des </a:t>
            </a:r>
            <a:r>
              <a:rPr lang="en-US" sz="1800" dirty="0" err="1"/>
              <a:t>réalisations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2927102-FF92-466D-B68B-6D694FFF1D17}"/>
              </a:ext>
            </a:extLst>
          </p:cNvPr>
          <p:cNvSpPr txBox="1">
            <a:spLocks/>
          </p:cNvSpPr>
          <p:nvPr/>
        </p:nvSpPr>
        <p:spPr>
          <a:xfrm>
            <a:off x="420113" y="2950768"/>
            <a:ext cx="5472000" cy="478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D668B4-5814-4691-B1E6-EEC8CFFE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302" y="3218591"/>
            <a:ext cx="4900392" cy="33687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6165ED-4E33-FED7-A3B2-71AD6306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2" y="0"/>
            <a:ext cx="4924297" cy="3196031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5EFA4A1-E4E0-4743-979F-2DC4EE853F59}"/>
              </a:ext>
            </a:extLst>
          </p:cNvPr>
          <p:cNvSpPr txBox="1">
            <a:spLocks/>
          </p:cNvSpPr>
          <p:nvPr/>
        </p:nvSpPr>
        <p:spPr>
          <a:xfrm>
            <a:off x="8291187" y="6227351"/>
            <a:ext cx="2788706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FABLab</a:t>
            </a:r>
            <a:r>
              <a:rPr lang="en-US" sz="1800" dirty="0"/>
              <a:t> : façade </a:t>
            </a:r>
            <a:r>
              <a:rPr lang="en-US" sz="1800" dirty="0" err="1"/>
              <a:t>principale</a:t>
            </a:r>
            <a:endParaRPr lang="en-US" sz="1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0B623-B12A-972E-093A-A3378FF0FDB7}"/>
              </a:ext>
            </a:extLst>
          </p:cNvPr>
          <p:cNvSpPr txBox="1">
            <a:spLocks/>
          </p:cNvSpPr>
          <p:nvPr/>
        </p:nvSpPr>
        <p:spPr>
          <a:xfrm>
            <a:off x="8090964" y="2877707"/>
            <a:ext cx="2502895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</a:rPr>
              <a:t>FABLab</a:t>
            </a:r>
            <a:r>
              <a:rPr lang="en-US" sz="1800" dirty="0">
                <a:solidFill>
                  <a:schemeClr val="bg1"/>
                </a:solidFill>
              </a:rPr>
              <a:t> : </a:t>
            </a:r>
            <a:r>
              <a:rPr lang="en-US" sz="1800" dirty="0" err="1">
                <a:solidFill>
                  <a:schemeClr val="bg1"/>
                </a:solidFill>
              </a:rPr>
              <a:t>vue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intérieure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4" name="Image 2">
            <a:extLst>
              <a:ext uri="{FF2B5EF4-FFF2-40B4-BE49-F238E27FC236}">
                <a16:creationId xmlns:a16="http://schemas.microsoft.com/office/drawing/2014/main" id="{39B9DF96-71B0-214B-B7F4-8B591EEB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030"/>
            <a:ext cx="3728715" cy="292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00AD56E-F0BB-AAFE-94D3-D8D76947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728713" cy="3273402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F6DEF726-83D7-C404-DFDB-3BED9C43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070" y="6412670"/>
            <a:ext cx="20875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200" b="1" dirty="0">
                <a:latin typeface="Arial Unicode MS" panose="020B0604020202020204" pitchFamily="34" charset="-128"/>
              </a:rPr>
              <a:t>Equipements déchargés</a:t>
            </a:r>
            <a:endParaRPr lang="fr-FR" altLang="fr-FR" sz="1200" b="1" dirty="0"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0EEC8ED-2CF2-5F9B-C864-886131BEC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870" y="2935865"/>
            <a:ext cx="158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 b="1" dirty="0">
                <a:latin typeface="Arial" panose="020B0604020202020204" pitchFamily="34" charset="0"/>
              </a:rPr>
              <a:t>Tour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  <p:pic>
        <p:nvPicPr>
          <p:cNvPr id="21" name="图片 1" descr="4hw">
            <a:extLst>
              <a:ext uri="{FF2B5EF4-FFF2-40B4-BE49-F238E27FC236}">
                <a16:creationId xmlns:a16="http://schemas.microsoft.com/office/drawing/2014/main" id="{C4A60C95-5224-438E-27C1-CA27DA363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14389" r="14473" b="5954"/>
          <a:stretch>
            <a:fillRect/>
          </a:stretch>
        </p:blipFill>
        <p:spPr bwMode="auto">
          <a:xfrm>
            <a:off x="3834552" y="477437"/>
            <a:ext cx="2156666" cy="271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C991EF55-32C0-4FD0-78F4-665D1DE7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08" y="3036092"/>
            <a:ext cx="20875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200" b="1" dirty="0">
                <a:latin typeface="Arial Unicode MS" panose="020B0604020202020204" pitchFamily="34" charset="-128"/>
              </a:rPr>
              <a:t>Fraiseuse verticale et horizontale</a:t>
            </a:r>
            <a:r>
              <a:rPr lang="fr-FR" altLang="fr-FR" sz="1200" b="1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3" name="image2.jpeg">
            <a:extLst>
              <a:ext uri="{FF2B5EF4-FFF2-40B4-BE49-F238E27FC236}">
                <a16:creationId xmlns:a16="http://schemas.microsoft.com/office/drawing/2014/main" id="{49A1F28A-B59D-654C-4BD9-E728C44D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28" y="3571503"/>
            <a:ext cx="3141793" cy="204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F0EED646-0FF6-DDCE-209E-BC49740BF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343" y="5599244"/>
            <a:ext cx="20875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200" b="1" dirty="0">
                <a:latin typeface="Arial Unicode MS" panose="020B0604020202020204" pitchFamily="34" charset="-128"/>
              </a:rPr>
              <a:t>Machine a découpe </a:t>
            </a:r>
            <a:r>
              <a:rPr lang="fr-FR" altLang="fr-FR" sz="1200" b="1" dirty="0" err="1">
                <a:latin typeface="Arial Unicode MS" panose="020B0604020202020204" pitchFamily="34" charset="-128"/>
              </a:rPr>
              <a:t>lazer</a:t>
            </a:r>
            <a:endParaRPr lang="fr-FR" altLang="fr-FR" sz="1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0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95973"/>
            <a:ext cx="5664000" cy="32676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endParaRPr lang="en-US" sz="1400" i="1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PLANIFICATION ET DEFIS</a:t>
            </a:r>
          </a:p>
          <a:p>
            <a:pPr marL="0" indent="0">
              <a:buNone/>
            </a:pPr>
            <a:endParaRPr lang="en-US" sz="1400" i="1" dirty="0"/>
          </a:p>
          <a:p>
            <a:pPr marL="342900" indent="-342900">
              <a:buFont typeface="+mj-lt"/>
              <a:buAutoNum type="arabicPeriod" startAt="3"/>
            </a:pPr>
            <a:r>
              <a:rPr lang="en-US" b="1" dirty="0"/>
              <a:t>REALISATIONS CLES</a:t>
            </a:r>
          </a:p>
          <a:p>
            <a:pPr marL="0" indent="0">
              <a:buNone/>
            </a:pPr>
            <a:endParaRPr lang="en-US" sz="1400" i="1" dirty="0"/>
          </a:p>
          <a:p>
            <a:pPr marL="342900" indent="-342900">
              <a:buFont typeface="+mj-lt"/>
              <a:buAutoNum type="arabicPeriod" startAt="4"/>
            </a:pPr>
            <a:r>
              <a:rPr lang="en-US" b="1" dirty="0"/>
              <a:t>BILAN FINANCIER ET PROJECTIONS</a:t>
            </a:r>
          </a:p>
          <a:p>
            <a:pPr marL="0" indent="0">
              <a:buNone/>
            </a:pPr>
            <a:endParaRPr lang="en-US" sz="1400" i="1" dirty="0"/>
          </a:p>
          <a:p>
            <a:pPr marL="342900" indent="-342900">
              <a:buFont typeface="+mj-lt"/>
              <a:buAutoNum type="arabicPeriod" startAt="5"/>
            </a:pPr>
            <a:r>
              <a:rPr lang="en-US" b="1" dirty="0"/>
              <a:t>ANNEXES – GALERIE D’IMAGES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686" y="5640551"/>
            <a:ext cx="4648200" cy="1162800"/>
          </a:xfrm>
        </p:spPr>
        <p:txBody>
          <a:bodyPr/>
          <a:lstStyle/>
          <a:p>
            <a:pPr algn="ctr"/>
            <a:r>
              <a:rPr lang="en-US" sz="2400" b="1" dirty="0"/>
              <a:t>Commission des infrastructures et des </a:t>
            </a:r>
            <a:r>
              <a:rPr lang="en-US" sz="2400" b="1" dirty="0" err="1"/>
              <a:t>Equipements</a:t>
            </a:r>
            <a:r>
              <a:rPr lang="en-US" sz="2400" b="1" dirty="0"/>
              <a:t> de </a:t>
            </a:r>
            <a:r>
              <a:rPr lang="en-US" sz="2400" b="1" dirty="0" err="1"/>
              <a:t>l’AED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F9A3300-FB9D-2AC0-12E7-F402A589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481" y="130672"/>
            <a:ext cx="7329617" cy="329832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A1DDE54-98DE-7DB5-3248-645EB889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41" y="3493768"/>
            <a:ext cx="7329616" cy="32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Contexte</a:t>
            </a:r>
            <a:r>
              <a:rPr lang="en-US" dirty="0"/>
              <a:t> du </a:t>
            </a:r>
            <a:r>
              <a:rPr lang="en-US" dirty="0" err="1"/>
              <a:t>Moratoire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900735"/>
            <a:ext cx="4179329" cy="114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3517"/>
            <a:ext cx="5472000" cy="360000"/>
          </a:xfrm>
        </p:spPr>
        <p:txBody>
          <a:bodyPr/>
          <a:lstStyle/>
          <a:p>
            <a:r>
              <a:rPr lang="en-US" dirty="0" err="1"/>
              <a:t>Problématique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1475"/>
            <a:ext cx="5273476" cy="37457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 sz="1600" b="1" dirty="0"/>
              <a:t>Stagnation des effectifs étudiants → Insuffisance des revenus.</a:t>
            </a:r>
          </a:p>
          <a:p>
            <a:pPr>
              <a:spcBef>
                <a:spcPts val="600"/>
              </a:spcBef>
            </a:pPr>
            <a:r>
              <a:rPr lang="fr-FR" sz="1600" b="1" dirty="0"/>
              <a:t>Infrastructures inachevées </a:t>
            </a:r>
            <a:r>
              <a:rPr lang="fr-FR" sz="1600" dirty="0"/>
              <a:t>(sous-sols, VRD, laboratoires non équipés).</a:t>
            </a:r>
          </a:p>
          <a:p>
            <a:pPr>
              <a:spcBef>
                <a:spcPts val="600"/>
              </a:spcBef>
            </a:pPr>
            <a:r>
              <a:rPr lang="fr-FR" sz="1600" b="1" dirty="0"/>
              <a:t>Manque d’attractivité</a:t>
            </a:r>
            <a:r>
              <a:rPr lang="fr-FR" sz="1600" dirty="0"/>
              <a:t>: Carence en 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mobilier et matériel scolaires indispensables à la formation (chaises, tables, tableaux, vidéoprojecteurs,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PCs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 laptops) </a:t>
            </a:r>
            <a:endParaRPr lang="fr-FR" sz="1600" dirty="0"/>
          </a:p>
          <a:p>
            <a:pPr>
              <a:spcBef>
                <a:spcPts val="600"/>
              </a:spcBef>
            </a:pPr>
            <a:r>
              <a:rPr lang="fr-FR" sz="1600" b="1" dirty="0"/>
              <a:t>Impact COVID-19 </a:t>
            </a:r>
            <a:r>
              <a:rPr lang="fr-FR" sz="1600" dirty="0"/>
              <a:t>: Situation de fragilité des entreprises et des familles: </a:t>
            </a:r>
            <a:r>
              <a:rPr lang="fr-FR" sz="1600" b="1" dirty="0"/>
              <a:t>difficultés financières des parents à régler les frais de scolarités dans les délais</a:t>
            </a:r>
            <a:r>
              <a:rPr lang="fr-FR" sz="1600" dirty="0"/>
              <a:t>.</a:t>
            </a:r>
          </a:p>
          <a:p>
            <a:pPr>
              <a:spcBef>
                <a:spcPts val="600"/>
              </a:spcBef>
            </a:pPr>
            <a:r>
              <a:rPr lang="fr-FR" sz="1600" b="1" dirty="0"/>
              <a:t>Difficulté à honorer les échéances de remboursement </a:t>
            </a:r>
            <a:r>
              <a:rPr lang="fr-FR" sz="1600" dirty="0"/>
              <a:t>du prêt tout en réalisant </a:t>
            </a:r>
            <a:r>
              <a:rPr lang="fr-FR" sz="1600" b="1" dirty="0"/>
              <a:t>les investissements complémentaires indispensables pour améliorer les plateaux techniques et booster l’attractivité</a:t>
            </a:r>
            <a:endParaRPr lang="en-US" sz="16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90073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9887" y="1434742"/>
            <a:ext cx="5472000" cy="358775"/>
          </a:xfrm>
        </p:spPr>
        <p:txBody>
          <a:bodyPr/>
          <a:lstStyle/>
          <a:p>
            <a:r>
              <a:rPr lang="en-US" dirty="0"/>
              <a:t>Accord AFD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9354" y="2324784"/>
            <a:ext cx="2387422" cy="3098474"/>
          </a:xfrm>
        </p:spPr>
        <p:txBody>
          <a:bodyPr/>
          <a:lstStyle/>
          <a:p>
            <a:r>
              <a:rPr lang="fr-FR" sz="1600" dirty="0"/>
              <a:t>Négociations intenses avec l’AFD dès </a:t>
            </a:r>
            <a:r>
              <a:rPr lang="fr-FR" sz="1600" b="1" dirty="0"/>
              <a:t>mi-2021</a:t>
            </a:r>
          </a:p>
          <a:p>
            <a:r>
              <a:rPr lang="fr-FR" sz="1600" dirty="0"/>
              <a:t>Résolution numéro 1 du CO de l’AED, du </a:t>
            </a:r>
            <a:r>
              <a:rPr lang="fr-FR" sz="1600" b="1" dirty="0"/>
              <a:t>11 août 2022</a:t>
            </a:r>
            <a:r>
              <a:rPr lang="fr-FR" sz="1600" dirty="0"/>
              <a:t> autorisant le Président à signer avec l’AFD l’accord pour le moratoire </a:t>
            </a:r>
          </a:p>
          <a:p>
            <a:r>
              <a:rPr lang="fr-FR" sz="1600" dirty="0"/>
              <a:t>Moratoire signé </a:t>
            </a:r>
            <a:r>
              <a:rPr lang="fr-FR" sz="1600" b="1" dirty="0"/>
              <a:t>le 1er Septembre 2022</a:t>
            </a:r>
            <a:r>
              <a:rPr lang="fr-FR" sz="1600" dirty="0"/>
              <a:t>.</a:t>
            </a:r>
          </a:p>
          <a:p>
            <a:r>
              <a:rPr lang="fr-FR" sz="1600" dirty="0"/>
              <a:t>Pause de 6 échéances </a:t>
            </a:r>
            <a:r>
              <a:rPr lang="fr-FR" sz="1600" b="1" dirty="0"/>
              <a:t>(Nov. 2021 - Mai 2024).</a:t>
            </a:r>
            <a:endParaRPr lang="en-US" sz="16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Image 68">
            <a:extLst>
              <a:ext uri="{FF2B5EF4-FFF2-40B4-BE49-F238E27FC236}">
                <a16:creationId xmlns:a16="http://schemas.microsoft.com/office/drawing/2014/main" id="{BE86BB8B-3BB4-4613-8B4B-85BD8E700B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267" y="900735"/>
            <a:ext cx="3614620" cy="5216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68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Objectifs</a:t>
            </a:r>
            <a:r>
              <a:rPr lang="en-US" dirty="0"/>
              <a:t> du </a:t>
            </a:r>
            <a:r>
              <a:rPr lang="en-US" dirty="0" err="1"/>
              <a:t>Moratoire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14" y="1745376"/>
            <a:ext cx="5472000" cy="360000"/>
          </a:xfrm>
        </p:spPr>
        <p:txBody>
          <a:bodyPr/>
          <a:lstStyle/>
          <a:p>
            <a:r>
              <a:rPr lang="en-US" dirty="0"/>
              <a:t>But principal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982" y="2497704"/>
            <a:ext cx="5472000" cy="2194694"/>
          </a:xfrm>
        </p:spPr>
        <p:txBody>
          <a:bodyPr/>
          <a:lstStyle/>
          <a:p>
            <a:pPr marL="0" indent="0">
              <a:buNone/>
            </a:pPr>
            <a:r>
              <a:rPr lang="fr-FR" sz="2400" b="0" i="1" dirty="0">
                <a:solidFill>
                  <a:srgbClr val="404040"/>
                </a:solidFill>
                <a:effectLst/>
                <a:latin typeface="quote-cjk-patch"/>
              </a:rPr>
              <a:t>"Moderniser les plateaux techniques, améliorer l'attractivité de l'</a:t>
            </a:r>
            <a:r>
              <a:rPr lang="fr-FR" sz="2400" b="0" i="1" dirty="0" err="1">
                <a:solidFill>
                  <a:srgbClr val="404040"/>
                </a:solidFill>
                <a:effectLst/>
                <a:latin typeface="quote-cjk-patch"/>
              </a:rPr>
              <a:t>UdM</a:t>
            </a:r>
            <a:r>
              <a:rPr lang="fr-FR" sz="2400" b="0" i="1" dirty="0">
                <a:solidFill>
                  <a:srgbClr val="404040"/>
                </a:solidFill>
                <a:effectLst/>
                <a:latin typeface="quote-cjk-patch"/>
              </a:rPr>
              <a:t> et augmenter les effectifs étudiants."</a:t>
            </a:r>
            <a:r>
              <a:rPr lang="fr-FR" sz="2400" dirty="0"/>
              <a:t>.</a:t>
            </a:r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747660"/>
            <a:ext cx="5472000" cy="358775"/>
          </a:xfrm>
        </p:spPr>
        <p:txBody>
          <a:bodyPr/>
          <a:lstStyle/>
          <a:p>
            <a:r>
              <a:rPr lang="en-US" dirty="0" err="1"/>
              <a:t>Cibles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7887" y="2459092"/>
            <a:ext cx="5472113" cy="2196041"/>
          </a:xfrm>
        </p:spPr>
        <p:txBody>
          <a:bodyPr/>
          <a:lstStyle/>
          <a:p>
            <a:r>
              <a:rPr lang="fr-FR" b="1" dirty="0"/>
              <a:t>Équiper 5 filières </a:t>
            </a:r>
            <a:r>
              <a:rPr lang="fr-FR" dirty="0"/>
              <a:t>(Médecine, Pharmacie, </a:t>
            </a:r>
            <a:r>
              <a:rPr lang="fr-FR" dirty="0" err="1"/>
              <a:t>Odonto</a:t>
            </a:r>
            <a:r>
              <a:rPr lang="fr-FR" dirty="0"/>
              <a:t>, FST, CUM).</a:t>
            </a:r>
          </a:p>
          <a:p>
            <a:r>
              <a:rPr lang="fr-FR" b="1" dirty="0"/>
              <a:t>Sécuriser les laboratoires</a:t>
            </a:r>
            <a:r>
              <a:rPr lang="fr-FR" dirty="0"/>
              <a:t>.</a:t>
            </a:r>
          </a:p>
          <a:p>
            <a:r>
              <a:rPr lang="fr-FR" b="1" dirty="0"/>
              <a:t>Renforcer le réseau informatique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7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80280"/>
            <a:ext cx="11340000" cy="432000"/>
          </a:xfrm>
        </p:spPr>
        <p:txBody>
          <a:bodyPr/>
          <a:lstStyle/>
          <a:p>
            <a:r>
              <a:rPr lang="en-US" dirty="0"/>
              <a:t>BUDGET PREVISIONNEL DU MORATOIRE : </a:t>
            </a:r>
            <a:r>
              <a:rPr lang="en-US" dirty="0" err="1"/>
              <a:t>Disponibilité</a:t>
            </a:r>
            <a:r>
              <a:rPr lang="en-US" dirty="0"/>
              <a:t> des fonds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0487" y="1082140"/>
            <a:ext cx="11339513" cy="360000"/>
          </a:xfrm>
        </p:spPr>
        <p:txBody>
          <a:bodyPr/>
          <a:lstStyle/>
          <a:p>
            <a:r>
              <a:rPr lang="en-US" dirty="0"/>
              <a:t>Planification &amp; </a:t>
            </a:r>
            <a:r>
              <a:rPr lang="en-US" dirty="0" err="1"/>
              <a:t>Défis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6" name="Image 11">
            <a:extLst>
              <a:ext uri="{FF2B5EF4-FFF2-40B4-BE49-F238E27FC236}">
                <a16:creationId xmlns:a16="http://schemas.microsoft.com/office/drawing/2014/main" id="{995FFDBB-9EA6-4061-B34E-E25A07006E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512000"/>
            <a:ext cx="11339512" cy="45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</a:t>
            </a:r>
            <a:r>
              <a:rPr lang="en-US" dirty="0" err="1"/>
              <a:t>Résultat</a:t>
            </a:r>
            <a:r>
              <a:rPr lang="en-US" dirty="0"/>
              <a:t> des Appels </a:t>
            </a:r>
            <a:r>
              <a:rPr lang="en-US" dirty="0" err="1"/>
              <a:t>d’Offres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ctr"/>
            <a:r>
              <a:rPr lang="fr-FR" b="1" dirty="0"/>
              <a:t>TABLEAU DE SYNTHESE DU BUDGET PAR FILIERES VS RESULTAT APPEL D’OFFRE INTERNATIONAL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Image 12">
            <a:extLst>
              <a:ext uri="{FF2B5EF4-FFF2-40B4-BE49-F238E27FC236}">
                <a16:creationId xmlns:a16="http://schemas.microsoft.com/office/drawing/2014/main" id="{CE25D2A3-CACA-479B-BF2A-53555E6380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1512000"/>
            <a:ext cx="11521661" cy="4663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76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529539" y="0"/>
            <a:ext cx="9544334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6368633" cy="1377196"/>
          </a:xfrm>
        </p:spPr>
        <p:txBody>
          <a:bodyPr/>
          <a:lstStyle/>
          <a:p>
            <a:r>
              <a:rPr lang="en-US" dirty="0" err="1"/>
              <a:t>Réalisations</a:t>
            </a:r>
            <a:r>
              <a:rPr lang="en-US" dirty="0"/>
              <a:t> </a:t>
            </a:r>
            <a:r>
              <a:rPr lang="en-US" dirty="0" err="1"/>
              <a:t>clés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33422"/>
            <a:ext cx="6366933" cy="201965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Mobilier &amp; </a:t>
            </a:r>
            <a:r>
              <a:rPr lang="en-US" b="1" dirty="0" err="1"/>
              <a:t>équipements</a:t>
            </a:r>
            <a:r>
              <a:rPr lang="en-US" b="1" dirty="0"/>
              <a:t> </a:t>
            </a:r>
            <a:r>
              <a:rPr lang="en-US" b="1" dirty="0" err="1"/>
              <a:t>informatiques</a:t>
            </a:r>
            <a:r>
              <a:rPr lang="en-US" b="1" dirty="0"/>
              <a:t> (Lots 1-2)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Aménagement</a:t>
            </a:r>
            <a:r>
              <a:rPr lang="en-US" b="1" dirty="0"/>
              <a:t> des </a:t>
            </a:r>
            <a:r>
              <a:rPr lang="en-US" b="1" dirty="0" err="1"/>
              <a:t>laboratoires</a:t>
            </a:r>
            <a:r>
              <a:rPr lang="en-US" b="1" dirty="0"/>
              <a:t> (Lots 3-4)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Equipements </a:t>
            </a:r>
            <a:r>
              <a:rPr lang="en-US" b="1" dirty="0" err="1"/>
              <a:t>spécialisés</a:t>
            </a:r>
            <a:r>
              <a:rPr lang="en-US" b="1" dirty="0"/>
              <a:t> (Lot 5)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Innovation </a:t>
            </a:r>
            <a:r>
              <a:rPr lang="en-US" b="1" dirty="0" err="1"/>
              <a:t>pédagogique</a:t>
            </a:r>
            <a:r>
              <a:rPr lang="en-US" b="1" dirty="0"/>
              <a:t> : FabLab FST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Equipement</a:t>
            </a:r>
            <a:r>
              <a:rPr lang="en-US" b="1" dirty="0"/>
              <a:t> et travaux divers (Lot 7)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7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FB6E-7C28-8E0F-A30A-7ABCAEE3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A80-CEFA-F7DF-0438-B81F0150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7468086" cy="432000"/>
          </a:xfrm>
        </p:spPr>
        <p:txBody>
          <a:bodyPr/>
          <a:lstStyle/>
          <a:p>
            <a:r>
              <a:rPr lang="en-US" sz="2400" dirty="0"/>
              <a:t>1.  </a:t>
            </a:r>
            <a:r>
              <a:rPr lang="en-US" sz="2400" dirty="0" err="1"/>
              <a:t>Investissements</a:t>
            </a:r>
            <a:r>
              <a:rPr lang="en-US" sz="2400" dirty="0"/>
              <a:t> </a:t>
            </a:r>
            <a:r>
              <a:rPr lang="en-US" sz="2400" dirty="0" err="1"/>
              <a:t>réalisés</a:t>
            </a:r>
            <a:r>
              <a:rPr lang="en-US" sz="2400" dirty="0"/>
              <a:t> – Tableau </a:t>
            </a:r>
            <a:r>
              <a:rPr lang="en-US" sz="2400" dirty="0" err="1"/>
              <a:t>Récapitulatif</a:t>
            </a:r>
            <a:r>
              <a:rPr lang="en-US" sz="2400" dirty="0"/>
              <a:t> par Lot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CACEC-17DD-E9BC-F049-251E1151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E72860-C4C4-EDCF-3CCC-0F7A7710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EC3BAE-C53A-B1EE-A56A-BF138D1925E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CE81315B-623E-2678-D2E2-E72009E1B4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704835"/>
              </p:ext>
            </p:extLst>
          </p:nvPr>
        </p:nvGraphicFramePr>
        <p:xfrm>
          <a:off x="115717" y="984034"/>
          <a:ext cx="8260348" cy="5441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264107" imgH="3573488" progId="Word.Document.12">
                  <p:embed/>
                </p:oleObj>
              </mc:Choice>
              <mc:Fallback>
                <p:oleObj name="Document" r:id="rId2" imgW="6264107" imgH="3573488" progId="Word.Document.12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98FB9087-7134-B016-F400-199A051BF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717" y="984034"/>
                        <a:ext cx="8260348" cy="5441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Image 18">
            <a:extLst>
              <a:ext uri="{FF2B5EF4-FFF2-40B4-BE49-F238E27FC236}">
                <a16:creationId xmlns:a16="http://schemas.microsoft.com/office/drawing/2014/main" id="{3F5F09F9-2BCD-1235-387A-E27FAB34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065" y="432000"/>
            <a:ext cx="3700217" cy="277516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00F322D-E5A0-2850-CDC7-A56934AAA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064" y="3207163"/>
            <a:ext cx="3700218" cy="29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27B0-5D40-F60A-9816-AC53CE31B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B19E-894E-4B74-C22F-B7B39A86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8710"/>
            <a:ext cx="11340000" cy="432000"/>
          </a:xfrm>
        </p:spPr>
        <p:txBody>
          <a:bodyPr/>
          <a:lstStyle/>
          <a:p>
            <a:r>
              <a:rPr lang="en-US" dirty="0"/>
              <a:t>1.  </a:t>
            </a:r>
            <a:r>
              <a:rPr lang="en-US" dirty="0" err="1"/>
              <a:t>Investissements</a:t>
            </a:r>
            <a:r>
              <a:rPr lang="en-US" dirty="0"/>
              <a:t> </a:t>
            </a:r>
            <a:r>
              <a:rPr lang="en-US" dirty="0" err="1"/>
              <a:t>réalisés</a:t>
            </a:r>
            <a:r>
              <a:rPr lang="en-US" dirty="0"/>
              <a:t> – Tableau </a:t>
            </a:r>
            <a:r>
              <a:rPr lang="en-US" dirty="0" err="1"/>
              <a:t>Récapitulatif</a:t>
            </a:r>
            <a:r>
              <a:rPr lang="en-US" dirty="0"/>
              <a:t> par Lot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86EAF-2D0A-83E2-6B65-215FB9B3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861C0C-21DB-47AF-BF5A-943079807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3D9F6-EF3C-0CB5-78EA-5B7B4391ED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50C3AE5-B8A2-8D9B-766B-EC1E15CF9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40143"/>
              </p:ext>
            </p:extLst>
          </p:nvPr>
        </p:nvGraphicFramePr>
        <p:xfrm>
          <a:off x="174173" y="675358"/>
          <a:ext cx="7478778" cy="600552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478778">
                  <a:extLst>
                    <a:ext uri="{9D8B030D-6E8A-4147-A177-3AD203B41FA5}">
                      <a16:colId xmlns:a16="http://schemas.microsoft.com/office/drawing/2014/main" val="2626828278"/>
                    </a:ext>
                  </a:extLst>
                </a:gridCol>
              </a:tblGrid>
              <a:tr h="92009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u="none" strike="noStrike" dirty="0">
                          <a:effectLst/>
                        </a:rPr>
                        <a:t>  </a:t>
                      </a:r>
                      <a:r>
                        <a:rPr lang="fr-FR" sz="1400" b="1" u="none" strike="noStrike" dirty="0">
                          <a:effectLst/>
                        </a:rPr>
                        <a:t>Lot 1 :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fontAlgn="ctr">
                        <a:buNone/>
                      </a:pP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</a:t>
                      </a:r>
                      <a:r>
                        <a:rPr lang="fr-FR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 banc deux places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300 </a:t>
                      </a:r>
                      <a:r>
                        <a:rPr lang="fr-FR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Tabourets pour laboratoire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143 </a:t>
                      </a:r>
                      <a:r>
                        <a:rPr lang="fr-FR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Chaises de travail pour bureaux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65 </a:t>
                      </a:r>
                      <a:r>
                        <a:rPr lang="fr-FR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 de travail avec tiroir de 80x120 pour bureaux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82 </a:t>
                      </a:r>
                      <a:r>
                        <a:rPr lang="fr-FR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 de travail avec tiroir de 80x120 pour bureaux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816419"/>
                  </a:ext>
                </a:extLst>
              </a:tr>
              <a:tr h="16101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Lot 2: </a:t>
                      </a:r>
                    </a:p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Ordinateurs de bureau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31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Ordinateurs portables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136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Onduleurs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01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Accessoires (switch, routeurs, clés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logiciel, points d'accès, disque dur, écran),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Tableaux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tryptiques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pour laboratoires, salles de cours et autres espaces dédiés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48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Vidéos projecteurs pour salle de cours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01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Developpement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mise en place d'un système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gestion académique à l'Université des Montanges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01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travaux de fourniture et de mise en place d'un ERP de gestion sage à l'Université des Montanges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01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Contrat de renouvellement DUA Sage 2024-2025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9748095"/>
                  </a:ext>
                </a:extLst>
              </a:tr>
              <a:tr h="16101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3 :  </a:t>
                      </a:r>
                    </a:p>
                    <a:p>
                      <a:pPr algn="just" fontAlgn="ctr">
                        <a:buNone/>
                      </a:pP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Travaux d'aménagement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Médecine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d'aménagement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Pharmacie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d'aménagement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Veto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d'aménagement </a:t>
                      </a:r>
                      <a:r>
                        <a:rPr lang="fr-FR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Odonto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d'aménagement Clinique et Préclinique dentaire, Travaux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d'installation laboratoire clinique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d'aménagement du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laboratoire de prothèse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de  sécurisation des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laboratoires d'anatomie-salle </a:t>
                      </a:r>
                      <a:r>
                        <a:rPr lang="fr-FR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oshea</a:t>
                      </a:r>
                      <a:r>
                        <a:rPr lang="fr-F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Travaux de construction d'un  laboratoire de </a:t>
                      </a:r>
                      <a:r>
                        <a:rPr lang="fr-F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kinésithérapie avec  salle </a:t>
                      </a:r>
                      <a:r>
                        <a:rPr lang="fr-FR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multi-sport</a:t>
                      </a:r>
                      <a:endParaRPr lang="fr-FR" sz="1400" b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>
                        <a:buNone/>
                      </a:pP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2024791"/>
                  </a:ext>
                </a:extLst>
              </a:tr>
              <a:tr h="186510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4 : </a:t>
                      </a:r>
                    </a:p>
                    <a:p>
                      <a:pPr algn="ctr" fontAlgn="ctr">
                        <a:buNone/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Sécurisation et Aménagement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Laboratoire de biochimie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Sécurisation et Aménagement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laboratoire d'histologie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Sécurisation et Aménagement 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laboratoire d'hématologie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Sécurisation et Aménagement laboratoire de microbiologie, Sécurisation et Aménagement Laboratoire de pharmacie galénique, Sécurisation et Aménagement laboratoire de pharmacognosie, Sécurisation et Aménagement Laboratoire polyvalent 1 veto, Sécurisation et Aménagement Laboratoire polyvalent 2 véto, Sécurisation ensembles salles de cours et laboratoires FST, Sécurisation ensembles bureaux des bâtiments de médecine, pharmacie, sms, véto et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odontostomalogie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048678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4C401586-EEC1-AFD3-D358-99E812E6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282" y="576587"/>
            <a:ext cx="4119049" cy="29594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3B25E7-1E72-0066-451C-AFB080A7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83" y="3527312"/>
            <a:ext cx="4119046" cy="29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65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4110</TotalTime>
  <Words>940</Words>
  <Application>Microsoft Office PowerPoint</Application>
  <PresentationFormat>Grand écran</PresentationFormat>
  <Paragraphs>110</Paragraphs>
  <Slides>15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 Unicode MS</vt:lpstr>
      <vt:lpstr>Arial</vt:lpstr>
      <vt:lpstr>Calibri</vt:lpstr>
      <vt:lpstr>Candara</vt:lpstr>
      <vt:lpstr>Corbel</vt:lpstr>
      <vt:lpstr>quote-cjk-patch</vt:lpstr>
      <vt:lpstr>Times New Roman</vt:lpstr>
      <vt:lpstr>Custom</vt:lpstr>
      <vt:lpstr>Document</vt:lpstr>
      <vt:lpstr>Présentation PowerPoint</vt:lpstr>
      <vt:lpstr>Présentation PowerPoint</vt:lpstr>
      <vt:lpstr>Contexte du Moratoire</vt:lpstr>
      <vt:lpstr>Objectifs du Moratoire</vt:lpstr>
      <vt:lpstr>BUDGET PREVISIONNEL DU MORATOIRE : Disponibilité des fonds</vt:lpstr>
      <vt:lpstr>2.  Résultat des Appels d’Offres</vt:lpstr>
      <vt:lpstr>Réalisations clés</vt:lpstr>
      <vt:lpstr>1.  Investissements réalisés – Tableau Récapitulatif par Lot</vt:lpstr>
      <vt:lpstr>1.  Investissements réalisés – Tableau Récapitulatif par Lot</vt:lpstr>
      <vt:lpstr>1.  Investissements réalisés – Tableau Récapitulatif par Lot</vt:lpstr>
      <vt:lpstr>2.  Bilan Financier </vt:lpstr>
      <vt:lpstr>Galerie photo</vt:lpstr>
      <vt:lpstr>Galerie des réalisations</vt:lpstr>
      <vt:lpstr>Galerie des réalisations</vt:lpstr>
      <vt:lpstr>Galerie des réalisations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d'Exécution des Investissements 2024-2025</dc:title>
  <dc:creator>PEFOURA NOUDI</dc:creator>
  <cp:lastModifiedBy>hp</cp:lastModifiedBy>
  <cp:revision>83</cp:revision>
  <dcterms:created xsi:type="dcterms:W3CDTF">2025-06-19T17:38:20Z</dcterms:created>
  <dcterms:modified xsi:type="dcterms:W3CDTF">2025-11-13T16:26:16Z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